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9" r:id="rId4"/>
    <p:sldId id="258" r:id="rId5"/>
    <p:sldId id="268" r:id="rId6"/>
    <p:sldId id="269" r:id="rId7"/>
    <p:sldId id="262" r:id="rId8"/>
    <p:sldId id="271" r:id="rId9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1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0214" autoAdjust="0"/>
  </p:normalViewPr>
  <p:slideViewPr>
    <p:cSldViewPr>
      <p:cViewPr varScale="1">
        <p:scale>
          <a:sx n="70" d="100"/>
          <a:sy n="70" d="100"/>
        </p:scale>
        <p:origin x="15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8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2E6539-4A90-4FEF-8C10-99BA28A0D59C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7748D2EF-62C4-4B63-8683-C5158EF29DAC}">
      <dgm:prSet phldrT="[Text]"/>
      <dgm:spPr/>
      <dgm:t>
        <a:bodyPr/>
        <a:lstStyle/>
        <a:p>
          <a:r>
            <a:rPr lang="en-US" dirty="0" smtClean="0"/>
            <a:t>Quick and easy</a:t>
          </a:r>
          <a:endParaRPr lang="en-US" dirty="0"/>
        </a:p>
      </dgm:t>
    </dgm:pt>
    <dgm:pt modelId="{D3376A85-7C99-4197-8AF0-4B523D9F26B7}" type="parTrans" cxnId="{4EDB768C-CCD9-4F2B-8802-2D98EEB5CF95}">
      <dgm:prSet/>
      <dgm:spPr/>
      <dgm:t>
        <a:bodyPr/>
        <a:lstStyle/>
        <a:p>
          <a:endParaRPr lang="en-US"/>
        </a:p>
      </dgm:t>
    </dgm:pt>
    <dgm:pt modelId="{D1E48495-5CCF-4B88-9A27-D8FF6505C25B}" type="sibTrans" cxnId="{4EDB768C-CCD9-4F2B-8802-2D98EEB5CF95}">
      <dgm:prSet/>
      <dgm:spPr/>
      <dgm:t>
        <a:bodyPr/>
        <a:lstStyle/>
        <a:p>
          <a:endParaRPr lang="en-US"/>
        </a:p>
      </dgm:t>
    </dgm:pt>
    <dgm:pt modelId="{D481FB64-4D2A-4D55-B4E6-CEB0C052F6E2}">
      <dgm:prSet phldrT="[Text]"/>
      <dgm:spPr/>
      <dgm:t>
        <a:bodyPr/>
        <a:lstStyle/>
        <a:p>
          <a:r>
            <a:rPr lang="en-US" dirty="0" smtClean="0"/>
            <a:t>Great for youth involvement </a:t>
          </a:r>
          <a:endParaRPr lang="en-US" dirty="0"/>
        </a:p>
      </dgm:t>
    </dgm:pt>
    <dgm:pt modelId="{BFED0A5D-D363-4AE5-A732-79EEBD014E11}" type="parTrans" cxnId="{56CE8FBE-7B8E-4833-812E-AE36C9B19E3D}">
      <dgm:prSet/>
      <dgm:spPr/>
      <dgm:t>
        <a:bodyPr/>
        <a:lstStyle/>
        <a:p>
          <a:endParaRPr lang="en-US"/>
        </a:p>
      </dgm:t>
    </dgm:pt>
    <dgm:pt modelId="{06EB3055-A647-4128-A2D6-6A9FD9A2CB8B}" type="sibTrans" cxnId="{56CE8FBE-7B8E-4833-812E-AE36C9B19E3D}">
      <dgm:prSet/>
      <dgm:spPr/>
      <dgm:t>
        <a:bodyPr/>
        <a:lstStyle/>
        <a:p>
          <a:endParaRPr lang="en-US"/>
        </a:p>
      </dgm:t>
    </dgm:pt>
    <dgm:pt modelId="{60DD03C0-88CD-400D-8C72-5E41D8CD716C}">
      <dgm:prSet phldrT="[Text]"/>
      <dgm:spPr/>
      <dgm:t>
        <a:bodyPr/>
        <a:lstStyle/>
        <a:p>
          <a:r>
            <a:rPr lang="en-US" dirty="0" smtClean="0"/>
            <a:t>Tracks demographics and media</a:t>
          </a:r>
        </a:p>
      </dgm:t>
    </dgm:pt>
    <dgm:pt modelId="{9349C320-A581-4C89-85EC-FDB9E59639D9}" type="parTrans" cxnId="{A4098C65-7B58-4302-9109-75772A00767D}">
      <dgm:prSet/>
      <dgm:spPr/>
      <dgm:t>
        <a:bodyPr/>
        <a:lstStyle/>
        <a:p>
          <a:endParaRPr lang="en-US"/>
        </a:p>
      </dgm:t>
    </dgm:pt>
    <dgm:pt modelId="{451EAC3A-F034-433F-8502-8EC64D508025}" type="sibTrans" cxnId="{A4098C65-7B58-4302-9109-75772A00767D}">
      <dgm:prSet/>
      <dgm:spPr/>
      <dgm:t>
        <a:bodyPr/>
        <a:lstStyle/>
        <a:p>
          <a:endParaRPr lang="en-US"/>
        </a:p>
      </dgm:t>
    </dgm:pt>
    <dgm:pt modelId="{2F01AD30-2D6A-4C0B-B35F-CDBA5A24E88B}">
      <dgm:prSet phldrT="[Text]"/>
      <dgm:spPr/>
      <dgm:t>
        <a:bodyPr/>
        <a:lstStyle/>
        <a:p>
          <a:r>
            <a:rPr lang="en-US" dirty="0" smtClean="0"/>
            <a:t>Evaluates behavior</a:t>
          </a:r>
        </a:p>
      </dgm:t>
    </dgm:pt>
    <dgm:pt modelId="{8E623701-010E-4942-940B-F308D067698B}" type="parTrans" cxnId="{CB7776C4-1A29-41FC-81D8-ACDD34054823}">
      <dgm:prSet/>
      <dgm:spPr/>
      <dgm:t>
        <a:bodyPr/>
        <a:lstStyle/>
        <a:p>
          <a:endParaRPr lang="en-US"/>
        </a:p>
      </dgm:t>
    </dgm:pt>
    <dgm:pt modelId="{6A6FD6B6-6128-4C6B-AFDC-1CBF3C016B84}" type="sibTrans" cxnId="{CB7776C4-1A29-41FC-81D8-ACDD34054823}">
      <dgm:prSet/>
      <dgm:spPr/>
      <dgm:t>
        <a:bodyPr/>
        <a:lstStyle/>
        <a:p>
          <a:endParaRPr lang="en-US"/>
        </a:p>
      </dgm:t>
    </dgm:pt>
    <dgm:pt modelId="{AE1A4E58-93B2-4636-9872-194BB0B20428}" type="pres">
      <dgm:prSet presAssocID="{2C2E6539-4A90-4FEF-8C10-99BA28A0D59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4CA6D3-1C68-4EF8-874A-64DE9B0EB99F}" type="pres">
      <dgm:prSet presAssocID="{7748D2EF-62C4-4B63-8683-C5158EF29DAC}" presName="parentLin" presStyleCnt="0"/>
      <dgm:spPr/>
    </dgm:pt>
    <dgm:pt modelId="{956713DD-F87E-4165-983D-579F57E60D3D}" type="pres">
      <dgm:prSet presAssocID="{7748D2EF-62C4-4B63-8683-C5158EF29DAC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144DA845-69B0-453C-ABE7-3FE8CF3D0FDD}" type="pres">
      <dgm:prSet presAssocID="{7748D2EF-62C4-4B63-8683-C5158EF29DA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DD8BA0-EB66-4BDB-8D4A-1CC69DE4BBE4}" type="pres">
      <dgm:prSet presAssocID="{7748D2EF-62C4-4B63-8683-C5158EF29DAC}" presName="negativeSpace" presStyleCnt="0"/>
      <dgm:spPr/>
    </dgm:pt>
    <dgm:pt modelId="{ADBBE361-A3D0-44CC-8116-ED2821B068CE}" type="pres">
      <dgm:prSet presAssocID="{7748D2EF-62C4-4B63-8683-C5158EF29DAC}" presName="childText" presStyleLbl="conFgAcc1" presStyleIdx="0" presStyleCnt="4">
        <dgm:presLayoutVars>
          <dgm:bulletEnabled val="1"/>
        </dgm:presLayoutVars>
      </dgm:prSet>
      <dgm:spPr/>
    </dgm:pt>
    <dgm:pt modelId="{D244E0BF-E586-45D2-B928-74FE40F248AD}" type="pres">
      <dgm:prSet presAssocID="{D1E48495-5CCF-4B88-9A27-D8FF6505C25B}" presName="spaceBetweenRectangles" presStyleCnt="0"/>
      <dgm:spPr/>
    </dgm:pt>
    <dgm:pt modelId="{679ED0F0-68CA-4FC7-AB71-578336BA23F5}" type="pres">
      <dgm:prSet presAssocID="{D481FB64-4D2A-4D55-B4E6-CEB0C052F6E2}" presName="parentLin" presStyleCnt="0"/>
      <dgm:spPr/>
    </dgm:pt>
    <dgm:pt modelId="{B72D8C37-02AF-4EB3-8E7C-945DC2FDBE08}" type="pres">
      <dgm:prSet presAssocID="{D481FB64-4D2A-4D55-B4E6-CEB0C052F6E2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B2777958-390C-4AE0-BA93-C791C5F9DC1F}" type="pres">
      <dgm:prSet presAssocID="{D481FB64-4D2A-4D55-B4E6-CEB0C052F6E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E2E839-1D99-4BC6-9C71-F6E2B8538D08}" type="pres">
      <dgm:prSet presAssocID="{D481FB64-4D2A-4D55-B4E6-CEB0C052F6E2}" presName="negativeSpace" presStyleCnt="0"/>
      <dgm:spPr/>
    </dgm:pt>
    <dgm:pt modelId="{3B3ED77B-6C1F-446C-AE99-0703EC2A3A9B}" type="pres">
      <dgm:prSet presAssocID="{D481FB64-4D2A-4D55-B4E6-CEB0C052F6E2}" presName="childText" presStyleLbl="conFgAcc1" presStyleIdx="1" presStyleCnt="4">
        <dgm:presLayoutVars>
          <dgm:bulletEnabled val="1"/>
        </dgm:presLayoutVars>
      </dgm:prSet>
      <dgm:spPr/>
    </dgm:pt>
    <dgm:pt modelId="{B502994C-A31B-45DA-9FBA-AB9B5181D928}" type="pres">
      <dgm:prSet presAssocID="{06EB3055-A647-4128-A2D6-6A9FD9A2CB8B}" presName="spaceBetweenRectangles" presStyleCnt="0"/>
      <dgm:spPr/>
    </dgm:pt>
    <dgm:pt modelId="{716561FD-53C8-4C69-B05F-85743AECF93C}" type="pres">
      <dgm:prSet presAssocID="{60DD03C0-88CD-400D-8C72-5E41D8CD716C}" presName="parentLin" presStyleCnt="0"/>
      <dgm:spPr/>
    </dgm:pt>
    <dgm:pt modelId="{BA418127-E6BC-4A25-8D29-A7A93566B644}" type="pres">
      <dgm:prSet presAssocID="{60DD03C0-88CD-400D-8C72-5E41D8CD716C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7DC539E7-B66B-45B2-84A5-AC13E68DD777}" type="pres">
      <dgm:prSet presAssocID="{60DD03C0-88CD-400D-8C72-5E41D8CD716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77A548-301F-4DAA-A417-EC92CB777E1E}" type="pres">
      <dgm:prSet presAssocID="{60DD03C0-88CD-400D-8C72-5E41D8CD716C}" presName="negativeSpace" presStyleCnt="0"/>
      <dgm:spPr/>
    </dgm:pt>
    <dgm:pt modelId="{BC54677A-E673-489F-8CC4-024C3DB0D1C0}" type="pres">
      <dgm:prSet presAssocID="{60DD03C0-88CD-400D-8C72-5E41D8CD716C}" presName="childText" presStyleLbl="conFgAcc1" presStyleIdx="2" presStyleCnt="4">
        <dgm:presLayoutVars>
          <dgm:bulletEnabled val="1"/>
        </dgm:presLayoutVars>
      </dgm:prSet>
      <dgm:spPr/>
    </dgm:pt>
    <dgm:pt modelId="{68B39513-F0CE-4F1C-A494-75B32A621723}" type="pres">
      <dgm:prSet presAssocID="{451EAC3A-F034-433F-8502-8EC64D508025}" presName="spaceBetweenRectangles" presStyleCnt="0"/>
      <dgm:spPr/>
    </dgm:pt>
    <dgm:pt modelId="{A8BC193F-FFED-4CC9-AB4F-42D515C1129C}" type="pres">
      <dgm:prSet presAssocID="{2F01AD30-2D6A-4C0B-B35F-CDBA5A24E88B}" presName="parentLin" presStyleCnt="0"/>
      <dgm:spPr/>
    </dgm:pt>
    <dgm:pt modelId="{7A39C093-44DB-418A-861C-4A7E71FDA078}" type="pres">
      <dgm:prSet presAssocID="{2F01AD30-2D6A-4C0B-B35F-CDBA5A24E88B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AAC8471C-3A2A-4D3C-9601-7D03D3801089}" type="pres">
      <dgm:prSet presAssocID="{2F01AD30-2D6A-4C0B-B35F-CDBA5A24E88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B5422E-A66A-4F34-833D-6D7F374A42BE}" type="pres">
      <dgm:prSet presAssocID="{2F01AD30-2D6A-4C0B-B35F-CDBA5A24E88B}" presName="negativeSpace" presStyleCnt="0"/>
      <dgm:spPr/>
    </dgm:pt>
    <dgm:pt modelId="{3EE401EB-6DFE-4858-AF5D-8E3CD51F66D2}" type="pres">
      <dgm:prSet presAssocID="{2F01AD30-2D6A-4C0B-B35F-CDBA5A24E88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4098C65-7B58-4302-9109-75772A00767D}" srcId="{2C2E6539-4A90-4FEF-8C10-99BA28A0D59C}" destId="{60DD03C0-88CD-400D-8C72-5E41D8CD716C}" srcOrd="2" destOrd="0" parTransId="{9349C320-A581-4C89-85EC-FDB9E59639D9}" sibTransId="{451EAC3A-F034-433F-8502-8EC64D508025}"/>
    <dgm:cxn modelId="{F3575C6F-A506-4DF2-959B-6516F630AB67}" type="presOf" srcId="{60DD03C0-88CD-400D-8C72-5E41D8CD716C}" destId="{BA418127-E6BC-4A25-8D29-A7A93566B644}" srcOrd="0" destOrd="0" presId="urn:microsoft.com/office/officeart/2005/8/layout/list1"/>
    <dgm:cxn modelId="{0B035C64-CB61-4B38-8B26-9ACF4D3F0764}" type="presOf" srcId="{2F01AD30-2D6A-4C0B-B35F-CDBA5A24E88B}" destId="{7A39C093-44DB-418A-861C-4A7E71FDA078}" srcOrd="0" destOrd="0" presId="urn:microsoft.com/office/officeart/2005/8/layout/list1"/>
    <dgm:cxn modelId="{DE36492A-B515-4FA2-A3C4-EAB65EC33149}" type="presOf" srcId="{2F01AD30-2D6A-4C0B-B35F-CDBA5A24E88B}" destId="{AAC8471C-3A2A-4D3C-9601-7D03D3801089}" srcOrd="1" destOrd="0" presId="urn:microsoft.com/office/officeart/2005/8/layout/list1"/>
    <dgm:cxn modelId="{C0D7244A-0F15-4E68-8025-4A4CC19727DE}" type="presOf" srcId="{60DD03C0-88CD-400D-8C72-5E41D8CD716C}" destId="{7DC539E7-B66B-45B2-84A5-AC13E68DD777}" srcOrd="1" destOrd="0" presId="urn:microsoft.com/office/officeart/2005/8/layout/list1"/>
    <dgm:cxn modelId="{CB7776C4-1A29-41FC-81D8-ACDD34054823}" srcId="{2C2E6539-4A90-4FEF-8C10-99BA28A0D59C}" destId="{2F01AD30-2D6A-4C0B-B35F-CDBA5A24E88B}" srcOrd="3" destOrd="0" parTransId="{8E623701-010E-4942-940B-F308D067698B}" sibTransId="{6A6FD6B6-6128-4C6B-AFDC-1CBF3C016B84}"/>
    <dgm:cxn modelId="{E810CFA2-04DC-4441-9AA1-93B3C1EB118A}" type="presOf" srcId="{D481FB64-4D2A-4D55-B4E6-CEB0C052F6E2}" destId="{B2777958-390C-4AE0-BA93-C791C5F9DC1F}" srcOrd="1" destOrd="0" presId="urn:microsoft.com/office/officeart/2005/8/layout/list1"/>
    <dgm:cxn modelId="{0F1CDAA9-E1B6-41EB-B142-EB85EA57C7CE}" type="presOf" srcId="{7748D2EF-62C4-4B63-8683-C5158EF29DAC}" destId="{144DA845-69B0-453C-ABE7-3FE8CF3D0FDD}" srcOrd="1" destOrd="0" presId="urn:microsoft.com/office/officeart/2005/8/layout/list1"/>
    <dgm:cxn modelId="{4EDB768C-CCD9-4F2B-8802-2D98EEB5CF95}" srcId="{2C2E6539-4A90-4FEF-8C10-99BA28A0D59C}" destId="{7748D2EF-62C4-4B63-8683-C5158EF29DAC}" srcOrd="0" destOrd="0" parTransId="{D3376A85-7C99-4197-8AF0-4B523D9F26B7}" sibTransId="{D1E48495-5CCF-4B88-9A27-D8FF6505C25B}"/>
    <dgm:cxn modelId="{8F62AB05-DDCF-4910-B54D-B16410242CA2}" type="presOf" srcId="{D481FB64-4D2A-4D55-B4E6-CEB0C052F6E2}" destId="{B72D8C37-02AF-4EB3-8E7C-945DC2FDBE08}" srcOrd="0" destOrd="0" presId="urn:microsoft.com/office/officeart/2005/8/layout/list1"/>
    <dgm:cxn modelId="{9C7A4B55-5988-4D8A-88DB-4561A57EA085}" type="presOf" srcId="{2C2E6539-4A90-4FEF-8C10-99BA28A0D59C}" destId="{AE1A4E58-93B2-4636-9872-194BB0B20428}" srcOrd="0" destOrd="0" presId="urn:microsoft.com/office/officeart/2005/8/layout/list1"/>
    <dgm:cxn modelId="{81591F5A-E2A7-4959-820A-0A8441EE975F}" type="presOf" srcId="{7748D2EF-62C4-4B63-8683-C5158EF29DAC}" destId="{956713DD-F87E-4165-983D-579F57E60D3D}" srcOrd="0" destOrd="0" presId="urn:microsoft.com/office/officeart/2005/8/layout/list1"/>
    <dgm:cxn modelId="{56CE8FBE-7B8E-4833-812E-AE36C9B19E3D}" srcId="{2C2E6539-4A90-4FEF-8C10-99BA28A0D59C}" destId="{D481FB64-4D2A-4D55-B4E6-CEB0C052F6E2}" srcOrd="1" destOrd="0" parTransId="{BFED0A5D-D363-4AE5-A732-79EEBD014E11}" sibTransId="{06EB3055-A647-4128-A2D6-6A9FD9A2CB8B}"/>
    <dgm:cxn modelId="{5D77D57D-A911-4D9E-82F4-A80557F257B9}" type="presParOf" srcId="{AE1A4E58-93B2-4636-9872-194BB0B20428}" destId="{DB4CA6D3-1C68-4EF8-874A-64DE9B0EB99F}" srcOrd="0" destOrd="0" presId="urn:microsoft.com/office/officeart/2005/8/layout/list1"/>
    <dgm:cxn modelId="{D2096C2E-EEE9-4819-9198-77FF2335CBB5}" type="presParOf" srcId="{DB4CA6D3-1C68-4EF8-874A-64DE9B0EB99F}" destId="{956713DD-F87E-4165-983D-579F57E60D3D}" srcOrd="0" destOrd="0" presId="urn:microsoft.com/office/officeart/2005/8/layout/list1"/>
    <dgm:cxn modelId="{1C2F694A-CA22-4037-B572-42BB9DEA26B7}" type="presParOf" srcId="{DB4CA6D3-1C68-4EF8-874A-64DE9B0EB99F}" destId="{144DA845-69B0-453C-ABE7-3FE8CF3D0FDD}" srcOrd="1" destOrd="0" presId="urn:microsoft.com/office/officeart/2005/8/layout/list1"/>
    <dgm:cxn modelId="{BA70D85A-899B-4B54-B738-56A1DD026ADA}" type="presParOf" srcId="{AE1A4E58-93B2-4636-9872-194BB0B20428}" destId="{87DD8BA0-EB66-4BDB-8D4A-1CC69DE4BBE4}" srcOrd="1" destOrd="0" presId="urn:microsoft.com/office/officeart/2005/8/layout/list1"/>
    <dgm:cxn modelId="{03BAD6DC-E6DD-4614-BE58-B75282153325}" type="presParOf" srcId="{AE1A4E58-93B2-4636-9872-194BB0B20428}" destId="{ADBBE361-A3D0-44CC-8116-ED2821B068CE}" srcOrd="2" destOrd="0" presId="urn:microsoft.com/office/officeart/2005/8/layout/list1"/>
    <dgm:cxn modelId="{CE88FE80-C1DF-4ECD-9EF3-7E924C7DA01A}" type="presParOf" srcId="{AE1A4E58-93B2-4636-9872-194BB0B20428}" destId="{D244E0BF-E586-45D2-B928-74FE40F248AD}" srcOrd="3" destOrd="0" presId="urn:microsoft.com/office/officeart/2005/8/layout/list1"/>
    <dgm:cxn modelId="{A62A36DF-5940-4991-8363-AC61AE2A2584}" type="presParOf" srcId="{AE1A4E58-93B2-4636-9872-194BB0B20428}" destId="{679ED0F0-68CA-4FC7-AB71-578336BA23F5}" srcOrd="4" destOrd="0" presId="urn:microsoft.com/office/officeart/2005/8/layout/list1"/>
    <dgm:cxn modelId="{B9C9B6F0-9593-4BE9-A059-6CA155F2FAFE}" type="presParOf" srcId="{679ED0F0-68CA-4FC7-AB71-578336BA23F5}" destId="{B72D8C37-02AF-4EB3-8E7C-945DC2FDBE08}" srcOrd="0" destOrd="0" presId="urn:microsoft.com/office/officeart/2005/8/layout/list1"/>
    <dgm:cxn modelId="{17DFF555-BA3C-48F4-BA12-6D33120C37C7}" type="presParOf" srcId="{679ED0F0-68CA-4FC7-AB71-578336BA23F5}" destId="{B2777958-390C-4AE0-BA93-C791C5F9DC1F}" srcOrd="1" destOrd="0" presId="urn:microsoft.com/office/officeart/2005/8/layout/list1"/>
    <dgm:cxn modelId="{D1469A10-BD38-4685-A729-A070879DB1C1}" type="presParOf" srcId="{AE1A4E58-93B2-4636-9872-194BB0B20428}" destId="{E4E2E839-1D99-4BC6-9C71-F6E2B8538D08}" srcOrd="5" destOrd="0" presId="urn:microsoft.com/office/officeart/2005/8/layout/list1"/>
    <dgm:cxn modelId="{6852E3F2-24F8-44C7-B918-D7E1B3C69851}" type="presParOf" srcId="{AE1A4E58-93B2-4636-9872-194BB0B20428}" destId="{3B3ED77B-6C1F-446C-AE99-0703EC2A3A9B}" srcOrd="6" destOrd="0" presId="urn:microsoft.com/office/officeart/2005/8/layout/list1"/>
    <dgm:cxn modelId="{1946F927-3421-4E15-83BE-0B33E5581144}" type="presParOf" srcId="{AE1A4E58-93B2-4636-9872-194BB0B20428}" destId="{B502994C-A31B-45DA-9FBA-AB9B5181D928}" srcOrd="7" destOrd="0" presId="urn:microsoft.com/office/officeart/2005/8/layout/list1"/>
    <dgm:cxn modelId="{0BA44781-324C-4A2F-8516-55FCF3045F6E}" type="presParOf" srcId="{AE1A4E58-93B2-4636-9872-194BB0B20428}" destId="{716561FD-53C8-4C69-B05F-85743AECF93C}" srcOrd="8" destOrd="0" presId="urn:microsoft.com/office/officeart/2005/8/layout/list1"/>
    <dgm:cxn modelId="{1BE8E175-3043-4FD8-8130-55F1CCAFA9F9}" type="presParOf" srcId="{716561FD-53C8-4C69-B05F-85743AECF93C}" destId="{BA418127-E6BC-4A25-8D29-A7A93566B644}" srcOrd="0" destOrd="0" presId="urn:microsoft.com/office/officeart/2005/8/layout/list1"/>
    <dgm:cxn modelId="{C3DCECD0-5ADC-4B9C-BDEB-BCB9B06AE232}" type="presParOf" srcId="{716561FD-53C8-4C69-B05F-85743AECF93C}" destId="{7DC539E7-B66B-45B2-84A5-AC13E68DD777}" srcOrd="1" destOrd="0" presId="urn:microsoft.com/office/officeart/2005/8/layout/list1"/>
    <dgm:cxn modelId="{2C4D61D1-0918-4723-AB98-E8C77341636F}" type="presParOf" srcId="{AE1A4E58-93B2-4636-9872-194BB0B20428}" destId="{2D77A548-301F-4DAA-A417-EC92CB777E1E}" srcOrd="9" destOrd="0" presId="urn:microsoft.com/office/officeart/2005/8/layout/list1"/>
    <dgm:cxn modelId="{75D05E30-694D-4F93-B608-5E193D30CA74}" type="presParOf" srcId="{AE1A4E58-93B2-4636-9872-194BB0B20428}" destId="{BC54677A-E673-489F-8CC4-024C3DB0D1C0}" srcOrd="10" destOrd="0" presId="urn:microsoft.com/office/officeart/2005/8/layout/list1"/>
    <dgm:cxn modelId="{A3086B7E-44C2-4540-BF03-D8BF514945E0}" type="presParOf" srcId="{AE1A4E58-93B2-4636-9872-194BB0B20428}" destId="{68B39513-F0CE-4F1C-A494-75B32A621723}" srcOrd="11" destOrd="0" presId="urn:microsoft.com/office/officeart/2005/8/layout/list1"/>
    <dgm:cxn modelId="{00E0E9C1-C6B1-4E39-B87A-301DAE65F531}" type="presParOf" srcId="{AE1A4E58-93B2-4636-9872-194BB0B20428}" destId="{A8BC193F-FFED-4CC9-AB4F-42D515C1129C}" srcOrd="12" destOrd="0" presId="urn:microsoft.com/office/officeart/2005/8/layout/list1"/>
    <dgm:cxn modelId="{0CCD55CE-E97A-4B2E-86C4-E8B391260ABB}" type="presParOf" srcId="{A8BC193F-FFED-4CC9-AB4F-42D515C1129C}" destId="{7A39C093-44DB-418A-861C-4A7E71FDA078}" srcOrd="0" destOrd="0" presId="urn:microsoft.com/office/officeart/2005/8/layout/list1"/>
    <dgm:cxn modelId="{E47EB6DB-DAAD-4E99-84C4-FDE3F847DC1F}" type="presParOf" srcId="{A8BC193F-FFED-4CC9-AB4F-42D515C1129C}" destId="{AAC8471C-3A2A-4D3C-9601-7D03D3801089}" srcOrd="1" destOrd="0" presId="urn:microsoft.com/office/officeart/2005/8/layout/list1"/>
    <dgm:cxn modelId="{0069C7C3-F7EA-48EE-B931-9DEA921E0D85}" type="presParOf" srcId="{AE1A4E58-93B2-4636-9872-194BB0B20428}" destId="{D8B5422E-A66A-4F34-833D-6D7F374A42BE}" srcOrd="13" destOrd="0" presId="urn:microsoft.com/office/officeart/2005/8/layout/list1"/>
    <dgm:cxn modelId="{894124F6-85A0-40B5-BA96-E44C5964F133}" type="presParOf" srcId="{AE1A4E58-93B2-4636-9872-194BB0B20428}" destId="{3EE401EB-6DFE-4858-AF5D-8E3CD51F66D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BBE361-A3D0-44CC-8116-ED2821B068CE}">
      <dsp:nvSpPr>
        <dsp:cNvPr id="0" name=""/>
        <dsp:cNvSpPr/>
      </dsp:nvSpPr>
      <dsp:spPr>
        <a:xfrm>
          <a:off x="0" y="272699"/>
          <a:ext cx="6934200" cy="378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4DA845-69B0-453C-ABE7-3FE8CF3D0FDD}">
      <dsp:nvSpPr>
        <dsp:cNvPr id="0" name=""/>
        <dsp:cNvSpPr/>
      </dsp:nvSpPr>
      <dsp:spPr>
        <a:xfrm>
          <a:off x="346710" y="51299"/>
          <a:ext cx="4853940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467" tIns="0" rIns="183467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Quick and easy</a:t>
          </a:r>
          <a:endParaRPr lang="en-US" sz="1500" kern="1200" dirty="0"/>
        </a:p>
      </dsp:txBody>
      <dsp:txXfrm>
        <a:off x="368326" y="72915"/>
        <a:ext cx="4810708" cy="399568"/>
      </dsp:txXfrm>
    </dsp:sp>
    <dsp:sp modelId="{3B3ED77B-6C1F-446C-AE99-0703EC2A3A9B}">
      <dsp:nvSpPr>
        <dsp:cNvPr id="0" name=""/>
        <dsp:cNvSpPr/>
      </dsp:nvSpPr>
      <dsp:spPr>
        <a:xfrm>
          <a:off x="0" y="953099"/>
          <a:ext cx="6934200" cy="378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777958-390C-4AE0-BA93-C791C5F9DC1F}">
      <dsp:nvSpPr>
        <dsp:cNvPr id="0" name=""/>
        <dsp:cNvSpPr/>
      </dsp:nvSpPr>
      <dsp:spPr>
        <a:xfrm>
          <a:off x="346710" y="731699"/>
          <a:ext cx="4853940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467" tIns="0" rIns="183467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Great for youth involvement </a:t>
          </a:r>
          <a:endParaRPr lang="en-US" sz="1500" kern="1200" dirty="0"/>
        </a:p>
      </dsp:txBody>
      <dsp:txXfrm>
        <a:off x="368326" y="753315"/>
        <a:ext cx="4810708" cy="399568"/>
      </dsp:txXfrm>
    </dsp:sp>
    <dsp:sp modelId="{BC54677A-E673-489F-8CC4-024C3DB0D1C0}">
      <dsp:nvSpPr>
        <dsp:cNvPr id="0" name=""/>
        <dsp:cNvSpPr/>
      </dsp:nvSpPr>
      <dsp:spPr>
        <a:xfrm>
          <a:off x="0" y="1633500"/>
          <a:ext cx="6934200" cy="378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C539E7-B66B-45B2-84A5-AC13E68DD777}">
      <dsp:nvSpPr>
        <dsp:cNvPr id="0" name=""/>
        <dsp:cNvSpPr/>
      </dsp:nvSpPr>
      <dsp:spPr>
        <a:xfrm>
          <a:off x="346710" y="1412099"/>
          <a:ext cx="4853940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467" tIns="0" rIns="183467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Tracks demographics and media</a:t>
          </a:r>
        </a:p>
      </dsp:txBody>
      <dsp:txXfrm>
        <a:off x="368326" y="1433715"/>
        <a:ext cx="4810708" cy="399568"/>
      </dsp:txXfrm>
    </dsp:sp>
    <dsp:sp modelId="{3EE401EB-6DFE-4858-AF5D-8E3CD51F66D2}">
      <dsp:nvSpPr>
        <dsp:cNvPr id="0" name=""/>
        <dsp:cNvSpPr/>
      </dsp:nvSpPr>
      <dsp:spPr>
        <a:xfrm>
          <a:off x="0" y="2313900"/>
          <a:ext cx="6934200" cy="378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C8471C-3A2A-4D3C-9601-7D03D3801089}">
      <dsp:nvSpPr>
        <dsp:cNvPr id="0" name=""/>
        <dsp:cNvSpPr/>
      </dsp:nvSpPr>
      <dsp:spPr>
        <a:xfrm>
          <a:off x="346710" y="2092500"/>
          <a:ext cx="4853940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467" tIns="0" rIns="183467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Evaluates behavior</a:t>
          </a:r>
        </a:p>
      </dsp:txBody>
      <dsp:txXfrm>
        <a:off x="368326" y="2114116"/>
        <a:ext cx="4810708" cy="399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1283" cy="469105"/>
          </a:xfrm>
          <a:prstGeom prst="rect">
            <a:avLst/>
          </a:prstGeom>
        </p:spPr>
        <p:txBody>
          <a:bodyPr vert="horz" lIns="91246" tIns="45623" rIns="91246" bIns="456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3735" y="0"/>
            <a:ext cx="3071283" cy="469105"/>
          </a:xfrm>
          <a:prstGeom prst="rect">
            <a:avLst/>
          </a:prstGeom>
        </p:spPr>
        <p:txBody>
          <a:bodyPr vert="horz" lIns="91246" tIns="45623" rIns="91246" bIns="45623" rtlCol="0"/>
          <a:lstStyle>
            <a:lvl1pPr algn="r">
              <a:defRPr sz="1200"/>
            </a:lvl1pPr>
          </a:lstStyle>
          <a:p>
            <a:fld id="{0C653DEE-F905-4A02-923B-F4C21F40E9DB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01910"/>
            <a:ext cx="3071283" cy="469105"/>
          </a:xfrm>
          <a:prstGeom prst="rect">
            <a:avLst/>
          </a:prstGeom>
        </p:spPr>
        <p:txBody>
          <a:bodyPr vert="horz" lIns="91246" tIns="45623" rIns="91246" bIns="456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3735" y="8901910"/>
            <a:ext cx="3071283" cy="469105"/>
          </a:xfrm>
          <a:prstGeom prst="rect">
            <a:avLst/>
          </a:prstGeom>
        </p:spPr>
        <p:txBody>
          <a:bodyPr vert="horz" lIns="91246" tIns="45623" rIns="91246" bIns="45623" rtlCol="0" anchor="b"/>
          <a:lstStyle>
            <a:lvl1pPr algn="r">
              <a:defRPr sz="1200"/>
            </a:lvl1pPr>
          </a:lstStyle>
          <a:p>
            <a:fld id="{52283546-2CC9-4034-9D4F-3DDBED389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2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21" tIns="47011" rIns="94021" bIns="4701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2" y="0"/>
            <a:ext cx="3070860" cy="468630"/>
          </a:xfrm>
          <a:prstGeom prst="rect">
            <a:avLst/>
          </a:prstGeom>
        </p:spPr>
        <p:txBody>
          <a:bodyPr vert="horz" lIns="94021" tIns="47011" rIns="94021" bIns="47011" rtlCol="0"/>
          <a:lstStyle>
            <a:lvl1pPr algn="r">
              <a:defRPr sz="1200"/>
            </a:lvl1pPr>
          </a:lstStyle>
          <a:p>
            <a:fld id="{B6D9343F-B5D1-4C3E-9924-CC2ABA789FBF}" type="datetimeFigureOut">
              <a:rPr lang="en-US" smtClean="0"/>
              <a:t>1/19/2017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1675"/>
            <a:ext cx="4686300" cy="3516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21" tIns="47011" rIns="94021" bIns="4701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21" tIns="47011" rIns="94021" bIns="4701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70860" cy="468630"/>
          </a:xfrm>
          <a:prstGeom prst="rect">
            <a:avLst/>
          </a:prstGeom>
        </p:spPr>
        <p:txBody>
          <a:bodyPr vert="horz" lIns="94021" tIns="47011" rIns="94021" bIns="4701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2" y="8902344"/>
            <a:ext cx="3070860" cy="468630"/>
          </a:xfrm>
          <a:prstGeom prst="rect">
            <a:avLst/>
          </a:prstGeom>
        </p:spPr>
        <p:txBody>
          <a:bodyPr vert="horz" lIns="94021" tIns="47011" rIns="94021" bIns="47011" rtlCol="0" anchor="b"/>
          <a:lstStyle>
            <a:lvl1pPr algn="r">
              <a:defRPr sz="1200"/>
            </a:lvl1pPr>
          </a:lstStyle>
          <a:p>
            <a:fld id="{066C3272-C617-4E5C-BB2C-201E0478C7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93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C3272-C617-4E5C-BB2C-201E0478C7D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554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C3272-C617-4E5C-BB2C-201E0478C7D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3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C3272-C617-4E5C-BB2C-201E0478C7D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91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Why? Value Added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C3272-C617-4E5C-BB2C-201E0478C7D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90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Pull up tracking sheet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C3272-C617-4E5C-BB2C-201E0478C7D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323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participant</a:t>
            </a:r>
            <a:r>
              <a:rPr lang="en-US" baseline="0" dirty="0" smtClean="0"/>
              <a:t> survey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C3272-C617-4E5C-BB2C-201E0478C7D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4579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C3272-C617-4E5C-BB2C-201E0478C7D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8575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C3272-C617-4E5C-BB2C-201E0478C7D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857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6555-AD61-44B8-BE0B-DC64E2024C8F}" type="datetimeFigureOut">
              <a:rPr lang="en-US" smtClean="0"/>
              <a:t>1/19/2017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7190AE-FCD5-422F-9D9B-0553C4098A8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6555-AD61-44B8-BE0B-DC64E2024C8F}" type="datetimeFigureOut">
              <a:rPr lang="en-US" smtClean="0"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190AE-FCD5-422F-9D9B-0553C4098A8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6555-AD61-44B8-BE0B-DC64E2024C8F}" type="datetimeFigureOut">
              <a:rPr lang="en-US" smtClean="0"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190AE-FCD5-422F-9D9B-0553C4098A8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6555-AD61-44B8-BE0B-DC64E2024C8F}" type="datetimeFigureOut">
              <a:rPr lang="en-US" smtClean="0"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190AE-FCD5-422F-9D9B-0553C4098A8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6555-AD61-44B8-BE0B-DC64E2024C8F}" type="datetimeFigureOut">
              <a:rPr lang="en-US" smtClean="0"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190AE-FCD5-422F-9D9B-0553C4098A8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6555-AD61-44B8-BE0B-DC64E2024C8F}" type="datetimeFigureOut">
              <a:rPr lang="en-US" smtClean="0"/>
              <a:t>1/19/2017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190AE-FCD5-422F-9D9B-0553C4098A8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6555-AD61-44B8-BE0B-DC64E2024C8F}" type="datetimeFigureOut">
              <a:rPr lang="en-US" smtClean="0"/>
              <a:t>1/19/2017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190AE-FCD5-422F-9D9B-0553C4098A8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6555-AD61-44B8-BE0B-DC64E2024C8F}" type="datetimeFigureOut">
              <a:rPr lang="en-US" smtClean="0"/>
              <a:t>1/19/2017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190AE-FCD5-422F-9D9B-0553C4098A8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6555-AD61-44B8-BE0B-DC64E2024C8F}" type="datetimeFigureOut">
              <a:rPr lang="en-US" smtClean="0"/>
              <a:t>1/19/2017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190AE-FCD5-422F-9D9B-0553C4098A8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6555-AD61-44B8-BE0B-DC64E2024C8F}" type="datetimeFigureOut">
              <a:rPr lang="en-US" smtClean="0"/>
              <a:t>1/19/2017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190AE-FCD5-422F-9D9B-0553C4098A8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6555-AD61-44B8-BE0B-DC64E2024C8F}" type="datetimeFigureOut">
              <a:rPr lang="en-US" smtClean="0"/>
              <a:t>1/19/2017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190AE-FCD5-422F-9D9B-0553C4098A8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000">
              <a:schemeClr val="tx1"/>
            </a:gs>
            <a:gs pos="70000">
              <a:srgbClr val="0070C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3926555-AD61-44B8-BE0B-DC64E2024C8F}" type="datetimeFigureOut">
              <a:rPr lang="en-US" smtClean="0"/>
              <a:t>1/19/2017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F7190AE-FCD5-422F-9D9B-0553C4098A8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8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6624"/>
            <a:ext cx="7543800" cy="274117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 Rich Drug Take-Back Events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41" y="4953000"/>
            <a:ext cx="7315200" cy="1310470"/>
          </a:xfrm>
        </p:spPr>
        <p:txBody>
          <a:bodyPr>
            <a:normAutofit/>
          </a:bodyPr>
          <a:lstStyle/>
          <a:p>
            <a:pPr algn="ctr"/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Increasing capacity while enriching data</a:t>
            </a:r>
          </a:p>
          <a:p>
            <a:pPr algn="ctr"/>
            <a:endParaRPr lang="en-US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43000"/>
            <a:ext cx="5963883" cy="281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372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28800"/>
            <a:ext cx="3657600" cy="217627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81C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b="1" dirty="0" smtClean="0">
                <a:solidFill>
                  <a:srgbClr val="0081C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 smtClean="0">
                <a:solidFill>
                  <a:srgbClr val="0081C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7888" y="3657600"/>
            <a:ext cx="4325112" cy="29718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webinars to come with funding from BlueCross BlueShield of TN. Save the Date:  Webinars will be the 2</a:t>
            </a:r>
            <a:r>
              <a:rPr lang="en-US" sz="200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nd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Wednesday of every month</a:t>
            </a:r>
          </a:p>
          <a:p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Submit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locations to slee@ccantidrug.org for statewide coverage.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219200"/>
            <a:ext cx="2438400" cy="1383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249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315200" cy="115409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81C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than meets the eye…or pound.</a:t>
            </a:r>
            <a:endParaRPr lang="en-US" b="1" dirty="0">
              <a:solidFill>
                <a:srgbClr val="0081C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52" name="Picture 4" descr="C:\Users\CCDC\AppData\Local\Microsoft\Windows\INetCache\IE\BDU2B3HI\Bathroom-scale-14186-large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439" y="1828800"/>
            <a:ext cx="3271148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24400" y="1600200"/>
            <a:ext cx="412185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Does weighing the pills give an  accurate picture of the goals for a drug take back event?</a:t>
            </a:r>
          </a:p>
          <a:p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we accurately weighing?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3" name="Picture 5" descr="C:\Users\CCDC\AppData\Local\Microsoft\Windows\INetCache\IE\BDU2B3HI\pill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9987" y="16002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C:\Users\CCDC\AppData\Local\Microsoft\Windows\INetCache\IE\BDU2B3HI\pill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887" y="2664261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177587" y="3733800"/>
            <a:ext cx="466867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Defining “Pure” Pill Poundage</a:t>
            </a:r>
          </a:p>
          <a:p>
            <a:pPr algn="ctr"/>
            <a:endParaRPr 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Separating pills from the bottles and liquids allows for a “pure” pill weight.  This is a more accurate reflection of the amount of pills being collected. 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Note:  Blister packs </a:t>
            </a:r>
            <a:r>
              <a:rPr lang="en-US" i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pills </a:t>
            </a:r>
            <a:r>
              <a:rPr lang="en-US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not need to be separated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endParaRPr lang="en-US" dirty="0" smtClean="0"/>
          </a:p>
          <a:p>
            <a:pPr algn="ctr"/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1384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CDC\AppData\Local\Microsoft\Windows\INetCache\IE\KHZ89L3T\pill_bottle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5800"/>
            <a:ext cx="13716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400" u="sng" dirty="0" smtClean="0">
                <a:solidFill>
                  <a:srgbClr val="0081C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Who?</a:t>
            </a:r>
            <a:endParaRPr lang="en-US" sz="2400" u="sng" dirty="0">
              <a:solidFill>
                <a:srgbClr val="0081C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04800"/>
            <a:ext cx="7924800" cy="12954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81C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Final Tally</a:t>
            </a:r>
            <a:r>
              <a:rPr lang="en-US" b="1" dirty="0">
                <a:solidFill>
                  <a:srgbClr val="0081C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b="1" dirty="0">
                <a:solidFill>
                  <a:srgbClr val="0081C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700" i="1" dirty="0" smtClean="0">
                <a:solidFill>
                  <a:srgbClr val="0081C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is counting </a:t>
            </a:r>
            <a:r>
              <a:rPr lang="en-US" sz="2700" i="1" dirty="0" err="1" smtClean="0">
                <a:solidFill>
                  <a:srgbClr val="0081C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abusables</a:t>
            </a:r>
            <a:r>
              <a:rPr lang="en-US" sz="2700" i="1" dirty="0">
                <a:solidFill>
                  <a:srgbClr val="0081C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700" i="1" dirty="0" smtClean="0">
                <a:solidFill>
                  <a:srgbClr val="0081C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important?</a:t>
            </a:r>
            <a:endParaRPr lang="en-US" sz="2700" i="1" dirty="0">
              <a:solidFill>
                <a:srgbClr val="0081C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14400" y="3733800"/>
            <a:ext cx="3566160" cy="24079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 directly relevant to the prescription drug epidemic  </a:t>
            </a:r>
          </a:p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understandable/relatable to the public at large</a:t>
            </a:r>
          </a:p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Allows tracking of prescribing practices locally</a:t>
            </a:r>
          </a:p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Uncovers trends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724400" y="3657600"/>
            <a:ext cx="3810000" cy="2743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Pharmacists </a:t>
            </a:r>
          </a:p>
          <a:p>
            <a:pPr lvl="1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Need Assistance?</a:t>
            </a:r>
          </a:p>
          <a:p>
            <a:pPr lvl="2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Tennessee Pharmacists Association</a:t>
            </a:r>
          </a:p>
          <a:p>
            <a:pPr lvl="2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ETSU</a:t>
            </a:r>
          </a:p>
          <a:p>
            <a:pPr lvl="2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Belmont</a:t>
            </a:r>
          </a:p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Nurses</a:t>
            </a:r>
          </a:p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Adult volunteers</a:t>
            </a:r>
          </a:p>
          <a:p>
            <a:pPr marL="45720" indent="0">
              <a:buNone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provide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wifi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(www.drugs.com)</a:t>
            </a:r>
          </a:p>
          <a:p>
            <a:pPr marL="45720" indent="0"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- DEA pill identifier </a:t>
            </a:r>
          </a:p>
          <a:p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u="sng" dirty="0" smtClean="0">
                <a:solidFill>
                  <a:srgbClr val="0081C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Why? </a:t>
            </a:r>
            <a:endParaRPr lang="en-US" sz="2400" u="sng" dirty="0">
              <a:solidFill>
                <a:srgbClr val="0081C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35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63547"/>
            <a:ext cx="5638800" cy="1251053"/>
          </a:xfrm>
        </p:spPr>
        <p:txBody>
          <a:bodyPr>
            <a:normAutofit/>
          </a:bodyPr>
          <a:lstStyle/>
          <a:p>
            <a:r>
              <a:rPr lang="en-US" sz="49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How?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733800"/>
            <a:ext cx="7315200" cy="2819400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Set-Up</a:t>
            </a:r>
          </a:p>
          <a:p>
            <a:pPr marL="45720" indent="0">
              <a:buNone/>
            </a:pPr>
            <a:endParaRPr lang="en-US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Procedure</a:t>
            </a:r>
          </a:p>
          <a:p>
            <a:endParaRPr 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Tracking Sheet </a:t>
            </a:r>
          </a:p>
          <a:p>
            <a:pPr marL="45720" indent="0">
              <a:buNone/>
            </a:pPr>
            <a:endParaRPr lang="en-US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" indent="0">
              <a:buNone/>
            </a:pPr>
            <a:endParaRPr lang="en-US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" indent="0">
              <a:buNone/>
            </a:pP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100" name="Picture 4" descr="C:\Users\CCDC\AppData\Local\Microsoft\Windows\INetCache\IE\2GWTCVFO\220px-Dispensing_pills,_Guantanamo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1160" y="533400"/>
            <a:ext cx="2468880" cy="3714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524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371392"/>
            <a:ext cx="4572000" cy="2305216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Participant Surveys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124" name="Picture 4" descr="C:\Users\CCDC\AppData\Local\Microsoft\Windows\INetCache\IE\C6TP05H3\survey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18884"/>
            <a:ext cx="3352800" cy="297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201130"/>
              </p:ext>
            </p:extLst>
          </p:nvPr>
        </p:nvGraphicFramePr>
        <p:xfrm>
          <a:off x="990600" y="3886200"/>
          <a:ext cx="6934200" cy="274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51090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5928"/>
            <a:ext cx="7239000" cy="1185672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0081C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Reporting</a:t>
            </a:r>
            <a:endParaRPr lang="en-US" sz="6000" b="1" dirty="0">
              <a:solidFill>
                <a:srgbClr val="0081C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146" name="Picture 2" descr="C:\Users\CCDC\AppData\Local\Microsoft\Windows\INetCache\IE\2GWTCVFO\9551-3d-bar-graph-meeting-pv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411748"/>
            <a:ext cx="2919984" cy="2919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0791" y="2743200"/>
            <a:ext cx="5638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Count It! Lock It! Drop It! Communities:</a:t>
            </a:r>
          </a:p>
          <a:p>
            <a:endParaRPr lang="en-US" b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Take-back event data due:</a:t>
            </a:r>
          </a:p>
          <a:p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October 26, 2016 for the event on October 22, 2016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PIRE will compile and evaluate – Just submit the surveys, tracking sheets, etc.</a:t>
            </a:r>
          </a:p>
          <a:p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Want to be involved:</a:t>
            </a:r>
          </a:p>
          <a:p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Become a CLD Community</a:t>
            </a:r>
          </a:p>
          <a:p>
            <a:pPr algn="ctr"/>
            <a:r>
              <a:rPr lang="en-US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And/Or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Submit your counts as well to be included in the statewide report and media pushes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69591" y="4866858"/>
            <a:ext cx="294159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Submit data to Stacy Lee: slee@ccantidrug.org</a:t>
            </a:r>
          </a:p>
          <a:p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Mail surveys to:</a:t>
            </a:r>
          </a:p>
          <a:p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122 McMinnville Hwy</a:t>
            </a:r>
          </a:p>
          <a:p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Manchester, TN 37355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05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5928"/>
            <a:ext cx="7239000" cy="1185672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0081C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</a:t>
            </a:r>
            <a:endParaRPr lang="en-US" sz="6000" b="1" dirty="0">
              <a:solidFill>
                <a:srgbClr val="0081C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175" name="Picture 7" descr="C:\Users\CCDC\AppData\Local\Microsoft\Windows\INetCache\IE\BDU2B3HI\읏~1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893" y="2626089"/>
            <a:ext cx="4114800" cy="2351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C:\Users\CCDC\AppData\Local\Microsoft\Windows\INetCache\IE\2GWTCVFO\Questions1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87731"/>
            <a:ext cx="3657600" cy="2414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11624" y="3856753"/>
            <a:ext cx="3048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Contacts Information:</a:t>
            </a:r>
          </a:p>
          <a:p>
            <a:endParaRPr lang="en-US" dirty="0"/>
          </a:p>
          <a:p>
            <a:r>
              <a:rPr lang="en-US" dirty="0" smtClean="0"/>
              <a:t>Christina Merino</a:t>
            </a:r>
          </a:p>
          <a:p>
            <a:r>
              <a:rPr lang="en-US" dirty="0" smtClean="0"/>
              <a:t>cmerino@ccantidrug.org</a:t>
            </a:r>
          </a:p>
          <a:p>
            <a:endParaRPr lang="en-US" dirty="0"/>
          </a:p>
          <a:p>
            <a:r>
              <a:rPr lang="en-US" dirty="0" smtClean="0"/>
              <a:t>Kristina Clark</a:t>
            </a:r>
          </a:p>
          <a:p>
            <a:r>
              <a:rPr lang="en-US" dirty="0" smtClean="0"/>
              <a:t>kclark@ccantidrug.org</a:t>
            </a:r>
          </a:p>
          <a:p>
            <a:endParaRPr lang="en-US" dirty="0"/>
          </a:p>
          <a:p>
            <a:r>
              <a:rPr lang="en-US" dirty="0" smtClean="0"/>
              <a:t>Stacy Lee</a:t>
            </a:r>
          </a:p>
          <a:p>
            <a:r>
              <a:rPr lang="en-US" dirty="0" smtClean="0"/>
              <a:t>slee@ccantidrug.org</a:t>
            </a:r>
          </a:p>
        </p:txBody>
      </p:sp>
    </p:spTree>
    <p:extLst>
      <p:ext uri="{BB962C8B-B14F-4D97-AF65-F5344CB8AC3E}">
        <p14:creationId xmlns:p14="http://schemas.microsoft.com/office/powerpoint/2010/main" val="134851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9077</TotalTime>
  <Words>315</Words>
  <Application>Microsoft Office PowerPoint</Application>
  <PresentationFormat>On-screen Show (4:3)</PresentationFormat>
  <Paragraphs>93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Tahoma</vt:lpstr>
      <vt:lpstr>Wingdings</vt:lpstr>
      <vt:lpstr>Perspective</vt:lpstr>
      <vt:lpstr>     Data Rich Drug Take-Back Events </vt:lpstr>
      <vt:lpstr> Introduction  </vt:lpstr>
      <vt:lpstr>More than meets the eye…or pound.</vt:lpstr>
      <vt:lpstr>The Final Tally Why is counting abusables important?</vt:lpstr>
      <vt:lpstr>How? </vt:lpstr>
      <vt:lpstr> Participant Surveys</vt:lpstr>
      <vt:lpstr>Reporting</vt:lpstr>
      <vt:lpstr>Thank You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 it, Lock it, Drop it!</dc:title>
  <dc:creator>CCDC</dc:creator>
  <cp:lastModifiedBy>Connor Siegel</cp:lastModifiedBy>
  <cp:revision>162</cp:revision>
  <cp:lastPrinted>2016-09-27T21:19:13Z</cp:lastPrinted>
  <dcterms:created xsi:type="dcterms:W3CDTF">2013-09-06T18:54:08Z</dcterms:created>
  <dcterms:modified xsi:type="dcterms:W3CDTF">2017-01-19T20:16:40Z</dcterms:modified>
</cp:coreProperties>
</file>