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0" r:id="rId5"/>
    <p:sldId id="284" r:id="rId6"/>
    <p:sldId id="268" r:id="rId7"/>
    <p:sldId id="279" r:id="rId8"/>
    <p:sldId id="270" r:id="rId9"/>
    <p:sldId id="276" r:id="rId10"/>
    <p:sldId id="277" r:id="rId11"/>
    <p:sldId id="278" r:id="rId12"/>
    <p:sldId id="269" r:id="rId13"/>
    <p:sldId id="273" r:id="rId14"/>
    <p:sldId id="271" r:id="rId15"/>
    <p:sldId id="272" r:id="rId16"/>
    <p:sldId id="274" r:id="rId17"/>
    <p:sldId id="275" r:id="rId18"/>
    <p:sldId id="281" r:id="rId19"/>
    <p:sldId id="283" r:id="rId20"/>
    <p:sldId id="264" r:id="rId21"/>
    <p:sldId id="265" r:id="rId22"/>
    <p:sldId id="259" r:id="rId23"/>
    <p:sldId id="260" r:id="rId24"/>
    <p:sldId id="285" r:id="rId25"/>
    <p:sldId id="261" r:id="rId26"/>
    <p:sldId id="262" r:id="rId27"/>
    <p:sldId id="263" r:id="rId28"/>
    <p:sldId id="267" r:id="rId29"/>
    <p:sldId id="266" r:id="rId30"/>
  </p:sldIdLst>
  <p:sldSz cx="9144000" cy="6858000" type="screen4x3"/>
  <p:notesSz cx="7010400" cy="92964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 Roberts" initials="DRo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88" autoAdjust="0"/>
  </p:normalViewPr>
  <p:slideViewPr>
    <p:cSldViewPr snapToGrid="0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122287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15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91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46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65887">
              <a:defRPr/>
            </a:pP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97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65887">
              <a:defRPr/>
            </a:pP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36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6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06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91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78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37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62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73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36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71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21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48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5345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7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7397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90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3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0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6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f.com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P&amp;F PowerPoint Template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685799" y="0"/>
            <a:ext cx="7772401" cy="3434854"/>
          </a:xfrm>
          <a:prstGeom prst="rect">
            <a:avLst/>
          </a:prstGeom>
        </p:spPr>
        <p:txBody>
          <a:bodyPr anchor="b"/>
          <a:lstStyle>
            <a:lvl1pPr algn="ctr">
              <a:defRPr sz="41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100" b="1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142999" y="3423146"/>
            <a:ext cx="6858001" cy="343485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DDDDD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DDDDDD"/>
                </a:solidFill>
              </a:rPr>
              <a:t>Click to edit Master subtitle style</a:t>
            </a:r>
          </a:p>
        </p:txBody>
      </p:sp>
      <p:sp>
        <p:nvSpPr>
          <p:cNvPr id="11" name="Shape 11"/>
          <p:cNvSpPr/>
          <p:nvPr/>
        </p:nvSpPr>
        <p:spPr>
          <a:xfrm flipV="1">
            <a:off x="498376" y="3429000"/>
            <a:ext cx="8147249" cy="1"/>
          </a:xfrm>
          <a:prstGeom prst="line">
            <a:avLst/>
          </a:prstGeom>
          <a:ln w="28575">
            <a:solidFill>
              <a:srgbClr val="8DC63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flipV="1">
            <a:off x="498376" y="1021380"/>
            <a:ext cx="8147249" cy="1"/>
          </a:xfrm>
          <a:prstGeom prst="line">
            <a:avLst/>
          </a:prstGeom>
          <a:ln w="28575">
            <a:solidFill>
              <a:srgbClr val="8DC63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 flipV="1">
            <a:off x="-10021" y="6262446"/>
            <a:ext cx="9164042" cy="1"/>
          </a:xfrm>
          <a:prstGeom prst="line">
            <a:avLst/>
          </a:prstGeom>
          <a:ln w="28575">
            <a:solidFill>
              <a:srgbClr val="DFDFD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28650" y="6431192"/>
            <a:ext cx="78867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1400" b="1" dirty="0">
                <a:solidFill>
                  <a:srgbClr val="595959"/>
                </a:solidFill>
              </a:rPr>
              <a:t>MCNEELY PIGOTT &amp; FOX  </a:t>
            </a:r>
            <a:r>
              <a:rPr sz="1400" dirty="0">
                <a:solidFill>
                  <a:srgbClr val="8DC63F"/>
                </a:solidFill>
              </a:rPr>
              <a:t>//</a:t>
            </a:r>
            <a:r>
              <a:rPr sz="1400" dirty="0">
                <a:solidFill>
                  <a:srgbClr val="595959"/>
                </a:solidFill>
              </a:rPr>
              <a:t>  </a:t>
            </a:r>
            <a:r>
              <a:rPr lang="en-US" sz="1400" dirty="0" smtClean="0">
                <a:solidFill>
                  <a:srgbClr val="595959"/>
                </a:solidFill>
              </a:rPr>
              <a:t>Media Relations and Social Media Engagement</a:t>
            </a:r>
            <a:r>
              <a:rPr sz="1400" dirty="0" smtClean="0">
                <a:solidFill>
                  <a:srgbClr val="8DC63F"/>
                </a:solidFill>
              </a:rPr>
              <a:t>//</a:t>
            </a:r>
            <a:r>
              <a:rPr sz="1400" dirty="0" smtClean="0">
                <a:solidFill>
                  <a:srgbClr val="595959"/>
                </a:solidFill>
              </a:rPr>
              <a:t> </a:t>
            </a:r>
            <a:r>
              <a:rPr sz="14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www.mpf.com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95959"/>
                </a:solidFill>
              </a:rPr>
              <a:t>CLICK TO EDIT MASTER TITLE STYLE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pf.com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73157" y="230190"/>
            <a:ext cx="8197685" cy="850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95959"/>
                </a:solidFill>
              </a:rP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19345" y="1317624"/>
            <a:ext cx="8306989" cy="464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 dirty="0"/>
              <a:t>Click to edit Master text styles</a:t>
            </a:r>
          </a:p>
          <a:p>
            <a:pPr lvl="1">
              <a:defRPr sz="1800"/>
            </a:pPr>
            <a:r>
              <a:rPr sz="2800" dirty="0"/>
              <a:t>Second level</a:t>
            </a:r>
          </a:p>
          <a:p>
            <a:pPr lvl="2">
              <a:defRPr sz="1800"/>
            </a:pPr>
            <a:r>
              <a:rPr sz="2800" dirty="0"/>
              <a:t>Third level</a:t>
            </a:r>
          </a:p>
          <a:p>
            <a:pPr lvl="3">
              <a:defRPr sz="1800"/>
            </a:pPr>
            <a:r>
              <a:rPr sz="2800" dirty="0"/>
              <a:t>Fourth level</a:t>
            </a:r>
          </a:p>
          <a:p>
            <a:pPr lvl="4">
              <a:defRPr sz="1800"/>
            </a:pPr>
            <a:r>
              <a:rPr sz="2800" dirty="0"/>
              <a:t>Fifth level</a:t>
            </a:r>
          </a:p>
        </p:txBody>
      </p:sp>
      <p:sp>
        <p:nvSpPr>
          <p:cNvPr id="4" name="Shape 4"/>
          <p:cNvSpPr/>
          <p:nvPr/>
        </p:nvSpPr>
        <p:spPr>
          <a:xfrm flipV="1">
            <a:off x="498376" y="1021380"/>
            <a:ext cx="8147248" cy="1"/>
          </a:xfrm>
          <a:prstGeom prst="line">
            <a:avLst/>
          </a:prstGeom>
          <a:ln w="28575">
            <a:solidFill>
              <a:srgbClr val="8DC63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 flipV="1">
            <a:off x="-10021" y="6262446"/>
            <a:ext cx="9164042" cy="1"/>
          </a:xfrm>
          <a:prstGeom prst="line">
            <a:avLst/>
          </a:prstGeom>
          <a:ln w="28575">
            <a:solidFill>
              <a:srgbClr val="DFDFDF"/>
            </a:solidFill>
            <a:miter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628650" y="6431192"/>
            <a:ext cx="78867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sz="1400" b="1" dirty="0">
                <a:solidFill>
                  <a:srgbClr val="595959"/>
                </a:solidFill>
              </a:rPr>
              <a:t>MCNEELY PIGOTT &amp; FOX  </a:t>
            </a:r>
            <a:r>
              <a:rPr sz="1400" dirty="0">
                <a:solidFill>
                  <a:srgbClr val="8DC63F"/>
                </a:solidFill>
              </a:rPr>
              <a:t>//</a:t>
            </a:r>
            <a:r>
              <a:rPr sz="1400" dirty="0">
                <a:solidFill>
                  <a:srgbClr val="595959"/>
                </a:solidFill>
              </a:rPr>
              <a:t>  </a:t>
            </a:r>
            <a:r>
              <a:rPr lang="en-US" sz="1400" dirty="0" smtClean="0">
                <a:solidFill>
                  <a:srgbClr val="595959"/>
                </a:solidFill>
              </a:rPr>
              <a:t>Media Relations and Social Media Engagement</a:t>
            </a:r>
            <a:r>
              <a:rPr sz="1400" dirty="0" smtClean="0">
                <a:solidFill>
                  <a:srgbClr val="8DC63F"/>
                </a:solidFill>
              </a:rPr>
              <a:t>//</a:t>
            </a:r>
            <a:r>
              <a:rPr sz="1400" dirty="0" smtClean="0">
                <a:solidFill>
                  <a:srgbClr val="595959"/>
                </a:solidFill>
              </a:rPr>
              <a:t> </a:t>
            </a:r>
            <a:r>
              <a:rPr sz="14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www.mpf.com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>
        <a:lnSpc>
          <a:spcPct val="90000"/>
        </a:lnSpc>
        <a:defRPr sz="3600">
          <a:solidFill>
            <a:srgbClr val="595959"/>
          </a:solidFill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3600">
          <a:solidFill>
            <a:srgbClr val="595959"/>
          </a:solidFill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3600">
          <a:solidFill>
            <a:srgbClr val="595959"/>
          </a:solidFill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3600">
          <a:solidFill>
            <a:srgbClr val="595959"/>
          </a:solidFill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3600">
          <a:solidFill>
            <a:srgbClr val="595959"/>
          </a:solidFill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3600">
          <a:solidFill>
            <a:srgbClr val="595959"/>
          </a:solidFill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3600">
          <a:solidFill>
            <a:srgbClr val="595959"/>
          </a:solidFill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3600">
          <a:solidFill>
            <a:srgbClr val="595959"/>
          </a:solidFill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3600">
          <a:solidFill>
            <a:srgbClr val="595959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edia@countitlockitdropit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Media Relations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Social Media Engagement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Elements of a News </a:t>
            </a:r>
            <a:r>
              <a:rPr lang="en-US" b="1" dirty="0" smtClean="0"/>
              <a:t>Release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Quote: Adds a human touch; keeps it conversational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08" y="2123695"/>
            <a:ext cx="6112764" cy="329641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76714" y="2246934"/>
            <a:ext cx="1344194" cy="1039352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Issue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24828" y="4106568"/>
            <a:ext cx="1447966" cy="1039352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CLD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384201" y="3122237"/>
            <a:ext cx="1392879" cy="1039352"/>
          </a:xfrm>
          <a:prstGeom prst="leftArrow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BCBST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0204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Elements of a News </a:t>
            </a:r>
            <a:r>
              <a:rPr lang="en-US" b="1" dirty="0" smtClean="0"/>
              <a:t>Release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Wrap up: Where reader can get more 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8" y="2422302"/>
            <a:ext cx="6272784" cy="1289304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6743192" y="2831848"/>
            <a:ext cx="1686350" cy="978213"/>
          </a:xfrm>
          <a:prstGeom prst="leftArrow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Website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33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57" y="192090"/>
            <a:ext cx="8197685" cy="850546"/>
          </a:xfrm>
        </p:spPr>
        <p:txBody>
          <a:bodyPr/>
          <a:lstStyle/>
          <a:p>
            <a:r>
              <a:rPr lang="en-US" b="1" dirty="0" smtClean="0"/>
              <a:t>Writing Effective News Releases</a:t>
            </a:r>
            <a:endParaRPr lang="en-US" b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19345" y="1317624"/>
            <a:ext cx="7570555" cy="4648578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elements:</a:t>
            </a:r>
          </a:p>
          <a:p>
            <a:pPr lvl="2"/>
            <a:r>
              <a:rPr lang="en-US" sz="2400" dirty="0" smtClean="0"/>
              <a:t>Visuals – photos, video, graphics, infographics</a:t>
            </a:r>
          </a:p>
          <a:p>
            <a:pPr lvl="2"/>
            <a:r>
              <a:rPr lang="en-US" sz="2400" dirty="0" smtClean="0"/>
              <a:t>Boilerplate – consistent description about your organization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76" y="3415791"/>
            <a:ext cx="6099048" cy="138531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19345" y="3619341"/>
            <a:ext cx="1942931" cy="978213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Boilerplate</a:t>
            </a: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626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57" y="192090"/>
            <a:ext cx="8197685" cy="850546"/>
          </a:xfrm>
        </p:spPr>
        <p:txBody>
          <a:bodyPr/>
          <a:lstStyle/>
          <a:p>
            <a:r>
              <a:rPr lang="en-US" b="1" dirty="0" smtClean="0"/>
              <a:t>Media Relations: </a:t>
            </a:r>
            <a:r>
              <a:rPr lang="en-US" b="1" i="1" dirty="0" smtClean="0"/>
              <a:t>Media List</a:t>
            </a:r>
            <a:endParaRPr lang="en-US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31" y="1418272"/>
            <a:ext cx="1728581" cy="155448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19345" y="1317624"/>
            <a:ext cx="7570555" cy="464857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Develop a media list</a:t>
            </a:r>
          </a:p>
          <a:p>
            <a:pPr lvl="1"/>
            <a:r>
              <a:rPr lang="en-US" sz="2200" dirty="0"/>
              <a:t>Which reporters might be interested in your story</a:t>
            </a:r>
            <a:r>
              <a:rPr lang="en-US" sz="2200" dirty="0" smtClean="0"/>
              <a:t>?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dirty="0" smtClean="0"/>
              <a:t>Track your outreach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Audit </a:t>
            </a:r>
            <a:r>
              <a:rPr lang="en-US" dirty="0"/>
              <a:t>your media list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99" y="3208972"/>
            <a:ext cx="146449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15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27" y="2200521"/>
            <a:ext cx="1390650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57" y="192090"/>
            <a:ext cx="8197685" cy="850546"/>
          </a:xfrm>
        </p:spPr>
        <p:txBody>
          <a:bodyPr/>
          <a:lstStyle/>
          <a:p>
            <a:r>
              <a:rPr lang="en-US" b="1" dirty="0" smtClean="0"/>
              <a:t>Media Relations: </a:t>
            </a:r>
            <a:r>
              <a:rPr lang="en-US" b="1" i="1" dirty="0" smtClean="0"/>
              <a:t>Know Your Reporters</a:t>
            </a:r>
            <a:endParaRPr lang="en-US" b="1" i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19345" y="1317624"/>
            <a:ext cx="7570555" cy="464857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Get to know the reporters on your media </a:t>
            </a:r>
            <a:r>
              <a:rPr lang="en-US" dirty="0" smtClean="0"/>
              <a:t>list</a:t>
            </a:r>
          </a:p>
          <a:p>
            <a:pPr lvl="0"/>
            <a:endParaRPr lang="en-US" dirty="0"/>
          </a:p>
          <a:p>
            <a:pPr lvl="3"/>
            <a:r>
              <a:rPr lang="en-US" dirty="0"/>
              <a:t>Read, watch, </a:t>
            </a:r>
            <a:r>
              <a:rPr lang="en-US" dirty="0" smtClean="0"/>
              <a:t>listen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3"/>
            <a:r>
              <a:rPr lang="en-US" dirty="0"/>
              <a:t>Follow </a:t>
            </a:r>
            <a:r>
              <a:rPr lang="en-US" dirty="0" smtClean="0"/>
              <a:t>them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3986" y="3967467"/>
            <a:ext cx="1089919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19" y="3967467"/>
            <a:ext cx="1097280" cy="1097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99813" y="3967467"/>
            <a:ext cx="113664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19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57" y="192090"/>
            <a:ext cx="8197685" cy="850546"/>
          </a:xfrm>
        </p:spPr>
        <p:txBody>
          <a:bodyPr/>
          <a:lstStyle/>
          <a:p>
            <a:r>
              <a:rPr lang="en-US" b="1" dirty="0" smtClean="0"/>
              <a:t>Media Relations: </a:t>
            </a:r>
            <a:r>
              <a:rPr lang="en-US" b="1" i="1" dirty="0" smtClean="0"/>
              <a:t>Schedule a Meeting</a:t>
            </a:r>
            <a:endParaRPr lang="en-US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70" y="2505135"/>
            <a:ext cx="1420949" cy="100584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04890" y="1283936"/>
            <a:ext cx="7570555" cy="464857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 dirty="0"/>
              <a:t>Set up an introductory meeting</a:t>
            </a:r>
          </a:p>
          <a:p>
            <a:pPr lvl="1"/>
            <a:r>
              <a:rPr lang="en-US" dirty="0"/>
              <a:t>What </a:t>
            </a:r>
            <a:r>
              <a:rPr lang="en-US" dirty="0" smtClean="0"/>
              <a:t>types </a:t>
            </a:r>
            <a:r>
              <a:rPr lang="en-US" dirty="0"/>
              <a:t>of stories </a:t>
            </a:r>
            <a:r>
              <a:rPr lang="en-US" dirty="0" smtClean="0"/>
              <a:t>they </a:t>
            </a:r>
            <a:r>
              <a:rPr lang="en-US" dirty="0"/>
              <a:t>want to </a:t>
            </a:r>
            <a:r>
              <a:rPr lang="en-US" dirty="0" smtClean="0"/>
              <a:t>cover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Best way to get them </a:t>
            </a:r>
            <a:r>
              <a:rPr lang="en-US" dirty="0" smtClean="0"/>
              <a:t>information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Preferred method of contact (phone or email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Good time/bad time to contact with story ideas or </a:t>
            </a:r>
            <a:r>
              <a:rPr lang="en-US" dirty="0" smtClean="0"/>
              <a:t>pitches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Deadline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95" y="4719016"/>
            <a:ext cx="1352550" cy="1095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45" y="2074605"/>
            <a:ext cx="9239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46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20" y="148958"/>
            <a:ext cx="8197685" cy="850546"/>
          </a:xfrm>
        </p:spPr>
        <p:txBody>
          <a:bodyPr/>
          <a:lstStyle/>
          <a:p>
            <a:r>
              <a:rPr lang="en-US" b="1" dirty="0" smtClean="0"/>
              <a:t>Media Relations: </a:t>
            </a:r>
            <a:r>
              <a:rPr lang="en-US" b="1" i="1" dirty="0" smtClean="0"/>
              <a:t>Build a Relationship</a:t>
            </a:r>
            <a:endParaRPr lang="en-US" b="1" i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19345" y="1317624"/>
            <a:ext cx="7570555" cy="464857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Contact them when you don’t have a story to pitch</a:t>
            </a:r>
          </a:p>
          <a:p>
            <a:pPr lvl="1"/>
            <a:r>
              <a:rPr lang="en-US" dirty="0" smtClean="0"/>
              <a:t>Provide feedback on stories you enjoy</a:t>
            </a:r>
          </a:p>
          <a:p>
            <a:pPr lvl="1"/>
            <a:r>
              <a:rPr lang="en-US" dirty="0" smtClean="0"/>
              <a:t>Share a tip or source unrelated to your organization</a:t>
            </a:r>
            <a:endParaRPr lang="en-US" dirty="0"/>
          </a:p>
          <a:p>
            <a:pPr lvl="1"/>
            <a:r>
              <a:rPr lang="en-US" dirty="0" smtClean="0"/>
              <a:t>Coffee or lunch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62" y="3641913"/>
            <a:ext cx="1768338" cy="2103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742" y="2156013"/>
            <a:ext cx="1371600" cy="1485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9647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42" y="1775013"/>
            <a:ext cx="1905000" cy="186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57" y="192090"/>
            <a:ext cx="8197685" cy="850546"/>
          </a:xfrm>
        </p:spPr>
        <p:txBody>
          <a:bodyPr/>
          <a:lstStyle/>
          <a:p>
            <a:r>
              <a:rPr lang="en-US" b="1" dirty="0" smtClean="0"/>
              <a:t>Media Relations: </a:t>
            </a:r>
            <a:r>
              <a:rPr lang="en-US" b="1" i="1" dirty="0" smtClean="0"/>
              <a:t>Honor the Relationship</a:t>
            </a:r>
            <a:endParaRPr lang="en-US" b="1" i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19345" y="1317624"/>
            <a:ext cx="7570555" cy="464857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Pitch stories you know they would find interesting</a:t>
            </a:r>
          </a:p>
          <a:p>
            <a:pPr lvl="1"/>
            <a:r>
              <a:rPr lang="en-US" sz="2200" dirty="0"/>
              <a:t>Not all stories are “good stories”</a:t>
            </a:r>
          </a:p>
          <a:p>
            <a:pPr lvl="1"/>
            <a:r>
              <a:rPr lang="en-US" sz="2200" dirty="0"/>
              <a:t>Remember to ask:</a:t>
            </a:r>
          </a:p>
          <a:p>
            <a:pPr lvl="2"/>
            <a:r>
              <a:rPr lang="en-US" sz="1800" dirty="0"/>
              <a:t>Why would a reporter be interested in this story?</a:t>
            </a:r>
          </a:p>
          <a:p>
            <a:pPr lvl="2"/>
            <a:r>
              <a:rPr lang="en-US" sz="1800" dirty="0"/>
              <a:t>Will people in my community be interested in this story</a:t>
            </a:r>
            <a:r>
              <a:rPr lang="en-US" sz="1800" dirty="0" smtClean="0"/>
              <a:t>?</a:t>
            </a:r>
          </a:p>
          <a:p>
            <a:pPr marL="914400" lvl="2" indent="0">
              <a:buNone/>
            </a:pPr>
            <a:endParaRPr lang="en-US" sz="1800" dirty="0"/>
          </a:p>
          <a:p>
            <a:pPr lvl="0"/>
            <a:r>
              <a:rPr lang="en-US" dirty="0"/>
              <a:t>If you </a:t>
            </a:r>
            <a:r>
              <a:rPr lang="en-US" dirty="0" smtClean="0"/>
              <a:t>think, “</a:t>
            </a:r>
            <a:r>
              <a:rPr lang="en-US" dirty="0"/>
              <a:t>W</a:t>
            </a:r>
            <a:r>
              <a:rPr lang="en-US" dirty="0" smtClean="0"/>
              <a:t>hy </a:t>
            </a:r>
            <a:r>
              <a:rPr lang="en-US" dirty="0"/>
              <a:t>am I asking this reporter to cover </a:t>
            </a:r>
            <a:r>
              <a:rPr lang="en-US" dirty="0" smtClean="0"/>
              <a:t>this?” </a:t>
            </a:r>
            <a:r>
              <a:rPr lang="en-US" dirty="0"/>
              <a:t>then you probably shouldn’t pitch it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28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We’re Here To Help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focus</a:t>
            </a:r>
          </a:p>
          <a:p>
            <a:pPr lvl="1"/>
            <a:r>
              <a:rPr lang="en-US" dirty="0" smtClean="0"/>
              <a:t>Nashville: The Tennessean/TV</a:t>
            </a:r>
          </a:p>
          <a:p>
            <a:pPr lvl="1"/>
            <a:r>
              <a:rPr lang="en-US" dirty="0" smtClean="0"/>
              <a:t>Knoxville: The News Sentinel/TV</a:t>
            </a:r>
          </a:p>
          <a:p>
            <a:pPr lvl="1"/>
            <a:r>
              <a:rPr lang="en-US" dirty="0" smtClean="0"/>
              <a:t>Memphis: The Commercial Appeal/TV</a:t>
            </a:r>
          </a:p>
          <a:p>
            <a:r>
              <a:rPr lang="en-US" dirty="0" smtClean="0"/>
              <a:t>Need human interest stories</a:t>
            </a:r>
          </a:p>
          <a:p>
            <a:r>
              <a:rPr lang="en-US" dirty="0" smtClean="0"/>
              <a:t>Template media materials</a:t>
            </a:r>
          </a:p>
          <a:p>
            <a:pPr lvl="1"/>
            <a:r>
              <a:rPr lang="en-US" dirty="0" smtClean="0"/>
              <a:t>Releases </a:t>
            </a:r>
            <a:r>
              <a:rPr lang="en-US" dirty="0"/>
              <a:t>– </a:t>
            </a:r>
            <a:r>
              <a:rPr lang="en-US" dirty="0" smtClean="0"/>
              <a:t>add local information, quote</a:t>
            </a:r>
          </a:p>
          <a:p>
            <a:pPr lvl="1"/>
            <a:r>
              <a:rPr lang="en-US" dirty="0" smtClean="0"/>
              <a:t>Op-Eds – add local information, local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6855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306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Today’s Presenters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50" y="1701559"/>
            <a:ext cx="2061714" cy="257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19" y="1889184"/>
            <a:ext cx="2389517" cy="2389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2807" y="4476122"/>
            <a:ext cx="22860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Jennifer Brantley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Senior Vice President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jbrantley@mpf.com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8377" y="4476121"/>
            <a:ext cx="22860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Angela Argiro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Staff Associate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aargiro@mpf.com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977" y="5524500"/>
            <a:ext cx="14976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615-259-4000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57" y="192090"/>
            <a:ext cx="8197685" cy="850546"/>
          </a:xfrm>
        </p:spPr>
        <p:txBody>
          <a:bodyPr/>
          <a:lstStyle/>
          <a:p>
            <a:r>
              <a:rPr lang="en-US" b="1" dirty="0" smtClean="0"/>
              <a:t>Social Media: </a:t>
            </a:r>
            <a:r>
              <a:rPr lang="en-US" b="1" i="1" dirty="0" smtClean="0"/>
              <a:t>By the Numbers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6" y="1051660"/>
            <a:ext cx="3120003" cy="497952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198" y="1635046"/>
            <a:ext cx="5495843" cy="400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859152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Media: </a:t>
            </a:r>
            <a:r>
              <a:rPr lang="en-US" b="1" i="1" dirty="0" smtClean="0"/>
              <a:t>Pick Your Platforms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210" y="2462255"/>
            <a:ext cx="2310037" cy="2325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8506" y="2453674"/>
            <a:ext cx="2411695" cy="2328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80" y="2465281"/>
            <a:ext cx="2319592" cy="23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4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Media: </a:t>
            </a:r>
            <a:r>
              <a:rPr lang="en-US" b="1" i="1" dirty="0" smtClean="0"/>
              <a:t>Building an Online Presence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345" y="1317624"/>
            <a:ext cx="4682383" cy="4648578"/>
          </a:xfrm>
        </p:spPr>
        <p:txBody>
          <a:bodyPr/>
          <a:lstStyle/>
          <a:p>
            <a:r>
              <a:rPr lang="en-US" dirty="0"/>
              <a:t>Be </a:t>
            </a:r>
            <a:r>
              <a:rPr lang="en-US" dirty="0" smtClean="0"/>
              <a:t>intentional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Think through content in </a:t>
            </a:r>
            <a:r>
              <a:rPr lang="en-US" dirty="0" smtClean="0"/>
              <a:t>advance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Look to </a:t>
            </a:r>
            <a:r>
              <a:rPr lang="en-US" dirty="0" smtClean="0"/>
              <a:t>Count It! Lock It! Drop </a:t>
            </a:r>
            <a:r>
              <a:rPr lang="en-US" dirty="0" err="1" smtClean="0"/>
              <a:t>It!</a:t>
            </a:r>
            <a:r>
              <a:rPr lang="en-US" baseline="30000" dirty="0" err="1" smtClean="0"/>
              <a:t>TM</a:t>
            </a:r>
            <a:r>
              <a:rPr lang="en-US" dirty="0" smtClean="0"/>
              <a:t> and other anti-drug coalitions for </a:t>
            </a:r>
            <a:r>
              <a:rPr lang="en-US" dirty="0"/>
              <a:t>inspiration and ideas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cdn2.hubspot.net/hubfs/396444/branding.jpg?t=14543470511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23" y="1938726"/>
            <a:ext cx="2728165" cy="272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98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Media: </a:t>
            </a:r>
            <a:r>
              <a:rPr lang="en-US" b="1" i="1" dirty="0" smtClean="0"/>
              <a:t>Facebook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345" y="1317624"/>
            <a:ext cx="4573355" cy="464857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Audience:</a:t>
            </a:r>
          </a:p>
          <a:p>
            <a:pPr lvl="1"/>
            <a:r>
              <a:rPr lang="en-US" dirty="0"/>
              <a:t>(Almost) everyone! </a:t>
            </a:r>
          </a:p>
          <a:p>
            <a:r>
              <a:rPr lang="en-US" b="1" dirty="0"/>
              <a:t>Content:</a:t>
            </a:r>
          </a:p>
          <a:p>
            <a:pPr lvl="1"/>
            <a:r>
              <a:rPr lang="en-US" dirty="0"/>
              <a:t>Videos, links, photos, text and hashtags</a:t>
            </a:r>
          </a:p>
          <a:p>
            <a:r>
              <a:rPr lang="en-US" b="1" dirty="0"/>
              <a:t>Frequency:</a:t>
            </a:r>
          </a:p>
          <a:p>
            <a:pPr lvl="1"/>
            <a:r>
              <a:rPr lang="en-US" dirty="0" smtClean="0"/>
              <a:t>Three to five times per week</a:t>
            </a:r>
            <a:endParaRPr lang="en-US" dirty="0"/>
          </a:p>
          <a:p>
            <a:r>
              <a:rPr lang="en-US" b="1" dirty="0"/>
              <a:t>Tip:</a:t>
            </a:r>
          </a:p>
          <a:p>
            <a:pPr lvl="1"/>
            <a:r>
              <a:rPr lang="en-US" dirty="0"/>
              <a:t>Post during the workday for more engagement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62" y="1080736"/>
            <a:ext cx="34382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95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Media: </a:t>
            </a:r>
            <a:r>
              <a:rPr lang="en-US" b="1" i="1" dirty="0" smtClean="0"/>
              <a:t>Content Calendar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79" y="1295400"/>
            <a:ext cx="6334640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452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Media: </a:t>
            </a:r>
            <a:r>
              <a:rPr lang="en-US" b="1" i="1" dirty="0" smtClean="0"/>
              <a:t>Twitter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3900" y="1203324"/>
            <a:ext cx="4482934" cy="49561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Audience:</a:t>
            </a:r>
          </a:p>
          <a:p>
            <a:pPr lvl="1"/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Influencers (media, community leaders, etc.)</a:t>
            </a:r>
          </a:p>
          <a:p>
            <a:pPr marL="0" indent="0">
              <a:buNone/>
            </a:pPr>
            <a:r>
              <a:rPr lang="en-US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Content:</a:t>
            </a:r>
          </a:p>
          <a:p>
            <a:pPr lvl="1"/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 up to 140 characters, shortened links, hashtags</a:t>
            </a:r>
          </a:p>
          <a:p>
            <a:pPr marL="0" indent="0">
              <a:buNone/>
            </a:pPr>
            <a:r>
              <a:rPr lang="en-US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Frequency:</a:t>
            </a:r>
          </a:p>
          <a:p>
            <a:pPr lvl="1"/>
            <a:r>
              <a:rPr lang="en-US" sz="3300" dirty="0" smtClean="0"/>
              <a:t>Three to five times </a:t>
            </a:r>
            <a:r>
              <a:rPr lang="en-US" sz="3300" dirty="0"/>
              <a:t>per week</a:t>
            </a:r>
          </a:p>
          <a:p>
            <a:pPr marL="0" indent="0">
              <a:buNone/>
            </a:pPr>
            <a:r>
              <a:rPr lang="en-US" sz="33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en-US" sz="3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 the conversation with relevant hashtags and engage with other Twitter users by </a:t>
            </a:r>
            <a:r>
              <a:rPr lang="en-US" sz="3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</a:t>
            </a:r>
            <a:r>
              <a:rPr lang="en-US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handles in posts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080736"/>
            <a:ext cx="3232231" cy="3127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8" y="4352804"/>
            <a:ext cx="3533774" cy="18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05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Media: </a:t>
            </a:r>
            <a:r>
              <a:rPr lang="en-US" b="1" i="1" dirty="0" smtClean="0"/>
              <a:t>Advertising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41" y="1177924"/>
            <a:ext cx="3975716" cy="49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99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Media: </a:t>
            </a:r>
            <a:r>
              <a:rPr lang="en-US" b="1" i="1" dirty="0" smtClean="0"/>
              <a:t>Monitoring and Tracking</a:t>
            </a:r>
            <a:endParaRPr lang="en-US" b="1" i="1" dirty="0"/>
          </a:p>
        </p:txBody>
      </p:sp>
      <p:pic>
        <p:nvPicPr>
          <p:cNvPr id="4" name="Picture 12" descr="http://socialfresh.com/wp-content/uploads/2012/03/facebook-insigh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4" y="247915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cdn.makeuseof.com/wp-content/uploads/2012/02/twitter-stats.png?26523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88" y="20029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15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Media: </a:t>
            </a:r>
            <a:r>
              <a:rPr lang="en-US" b="1" i="1" dirty="0" smtClean="0"/>
              <a:t>Sharing Content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345" y="1317624"/>
            <a:ext cx="8306989" cy="49307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 algn="ctr">
              <a:buNone/>
            </a:pPr>
            <a:r>
              <a:rPr lang="en-US" sz="2400" i="1" dirty="0" smtClean="0">
                <a:hlinkClick r:id="rId3"/>
              </a:rPr>
              <a:t>media@countitlockitdropit.org</a:t>
            </a:r>
            <a:endParaRPr lang="en-US" sz="2400" i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93" y="1205712"/>
            <a:ext cx="5484812" cy="444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16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9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473157" y="230190"/>
            <a:ext cx="8197685" cy="850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90000"/>
              </a:lnSpc>
              <a:defRPr sz="3600">
                <a:solidFill>
                  <a:srgbClr val="59595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595959"/>
                </a:solidFill>
              </a:rPr>
              <a:t>WHO WE ARE</a:t>
            </a:r>
          </a:p>
        </p:txBody>
      </p:sp>
      <p:pic>
        <p:nvPicPr>
          <p:cNvPr id="29" name="image2.jpeg"/>
          <p:cNvPicPr/>
          <p:nvPr/>
        </p:nvPicPr>
        <p:blipFill>
          <a:blip r:embed="rId3" cstate="print">
            <a:extLst/>
          </a:blip>
          <a:srcRect t="16215" b="21562"/>
          <a:stretch>
            <a:fillRect/>
          </a:stretch>
        </p:blipFill>
        <p:spPr>
          <a:xfrm>
            <a:off x="0" y="1555921"/>
            <a:ext cx="9149192" cy="4399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6657" y="192090"/>
            <a:ext cx="8197685" cy="85054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lnSpc>
                <a:spcPct val="90000"/>
              </a:lnSpc>
              <a:defRPr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lnSpc>
                <a:spcPct val="90000"/>
              </a:lnSpc>
              <a:defRPr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lnSpc>
                <a:spcPct val="90000"/>
              </a:lnSpc>
              <a:defRPr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lnSpc>
                <a:spcPct val="90000"/>
              </a:lnSpc>
              <a:defRPr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>
              <a:lnSpc>
                <a:spcPct val="90000"/>
              </a:lnSpc>
              <a:defRPr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>
              <a:lnSpc>
                <a:spcPct val="90000"/>
              </a:lnSpc>
              <a:defRPr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>
              <a:lnSpc>
                <a:spcPct val="90000"/>
              </a:lnSpc>
              <a:defRPr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>
              <a:lnSpc>
                <a:spcPct val="90000"/>
              </a:lnSpc>
              <a:defRPr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19345" y="1317624"/>
            <a:ext cx="7405455" cy="46485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Media Relations</a:t>
            </a:r>
          </a:p>
          <a:p>
            <a:pPr lvl="1"/>
            <a:r>
              <a:rPr lang="en-US" sz="2400" dirty="0" smtClean="0"/>
              <a:t>Writing effective news releases</a:t>
            </a:r>
          </a:p>
          <a:p>
            <a:pPr lvl="1"/>
            <a:r>
              <a:rPr lang="en-US" sz="2400" dirty="0" smtClean="0"/>
              <a:t>Media outreach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dirty="0" smtClean="0"/>
              <a:t>Social Media</a:t>
            </a:r>
          </a:p>
          <a:p>
            <a:pPr lvl="1"/>
            <a:r>
              <a:rPr lang="en-US" sz="2400" dirty="0" smtClean="0"/>
              <a:t>Building an online presence</a:t>
            </a:r>
          </a:p>
          <a:p>
            <a:pPr lvl="1"/>
            <a:r>
              <a:rPr lang="en-US" sz="2400" dirty="0" smtClean="0"/>
              <a:t>Advertising</a:t>
            </a:r>
          </a:p>
          <a:p>
            <a:pPr lvl="1"/>
            <a:r>
              <a:rPr lang="en-US" sz="2400" dirty="0" smtClean="0"/>
              <a:t>Monitoring and tracking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pPr lvl="1"/>
            <a:endParaRPr lang="en-US" sz="2400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7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990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57" y="192090"/>
            <a:ext cx="8197685" cy="850546"/>
          </a:xfrm>
        </p:spPr>
        <p:txBody>
          <a:bodyPr/>
          <a:lstStyle/>
          <a:p>
            <a:r>
              <a:rPr lang="en-US" b="1" dirty="0" smtClean="0"/>
              <a:t>Writing Effective News Releases</a:t>
            </a:r>
            <a:endParaRPr lang="en-US" b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19345" y="1317624"/>
            <a:ext cx="7405455" cy="464857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Ask: Do I need to write a news release?</a:t>
            </a:r>
          </a:p>
          <a:p>
            <a:pPr lvl="1"/>
            <a:r>
              <a:rPr lang="en-US" sz="2400" dirty="0" smtClean="0"/>
              <a:t>Can I get a reporter interested by sending him/her a pitch via email?</a:t>
            </a:r>
          </a:p>
          <a:p>
            <a:pPr lvl="1"/>
            <a:r>
              <a:rPr lang="en-US" sz="2400" dirty="0" smtClean="0"/>
              <a:t>Can I get a reporter interested by writing the pitch in a quick, easy-to-read memo?</a:t>
            </a:r>
          </a:p>
          <a:p>
            <a:r>
              <a:rPr lang="en-US" dirty="0"/>
              <a:t>Releases need to answer the following questions: </a:t>
            </a:r>
          </a:p>
          <a:p>
            <a:pPr lvl="1"/>
            <a:r>
              <a:rPr lang="en-US" sz="2400" dirty="0"/>
              <a:t>Who? What? When? Where?</a:t>
            </a:r>
          </a:p>
          <a:p>
            <a:pPr lvl="1"/>
            <a:r>
              <a:rPr lang="en-US" sz="2400" dirty="0"/>
              <a:t>Why would a reporter be interested in using the release?</a:t>
            </a:r>
          </a:p>
          <a:p>
            <a:pPr lvl="1"/>
            <a:r>
              <a:rPr lang="en-US" sz="2400" dirty="0"/>
              <a:t>Why would a reader be interested in seeing this in the newspaper, on TV or hearing about it on the radio?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64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News Release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3" y="1080736"/>
            <a:ext cx="4027516" cy="5167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45" y="1219200"/>
            <a:ext cx="388620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27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657" y="192090"/>
            <a:ext cx="8197685" cy="850546"/>
          </a:xfrm>
        </p:spPr>
        <p:txBody>
          <a:bodyPr/>
          <a:lstStyle/>
          <a:p>
            <a:r>
              <a:rPr lang="en-US" b="1" dirty="0" smtClean="0"/>
              <a:t>Elements of a News Release</a:t>
            </a:r>
            <a:endParaRPr lang="en-US" b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41300" y="1142855"/>
            <a:ext cx="8356599" cy="1329928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Headline</a:t>
            </a:r>
            <a:r>
              <a:rPr lang="en-US" sz="2600" dirty="0"/>
              <a:t>: Grabs your attention – makes the reader want to </a:t>
            </a:r>
            <a:r>
              <a:rPr lang="en-US" sz="2600" dirty="0" smtClean="0"/>
              <a:t>continue</a:t>
            </a:r>
          </a:p>
          <a:p>
            <a:pPr lvl="2"/>
            <a:r>
              <a:rPr lang="en-US" sz="2400" dirty="0" smtClean="0"/>
              <a:t>Clearly convey the essence of what the news release is about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05" y="2542065"/>
            <a:ext cx="6217920" cy="179844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36658" y="2244987"/>
            <a:ext cx="2123274" cy="1039352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Headline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36658" y="3263915"/>
            <a:ext cx="1634048" cy="1039352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Lead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77743" y="4471668"/>
            <a:ext cx="8356599" cy="1510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92500" lnSpcReduction="1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600" dirty="0" smtClean="0"/>
              <a:t>Lead: Introductory section of a release intended to entice the reader to read the full story</a:t>
            </a:r>
          </a:p>
          <a:p>
            <a:pPr lvl="2"/>
            <a:r>
              <a:rPr lang="en-US" sz="2400" dirty="0" smtClean="0"/>
              <a:t>Includes the most important details</a:t>
            </a:r>
          </a:p>
          <a:p>
            <a:pPr lvl="2"/>
            <a:r>
              <a:rPr lang="en-US" sz="2400" dirty="0" smtClean="0"/>
              <a:t>No more than two or three sentences</a:t>
            </a:r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7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Elements of a News </a:t>
            </a:r>
            <a:r>
              <a:rPr lang="en-US" b="1" dirty="0" smtClean="0"/>
              <a:t>Release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Body: Gives credibility to story by citing sources, data and answers “So what?” “How?”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64" y="2180590"/>
            <a:ext cx="6062472" cy="358902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42901" y="1983998"/>
            <a:ext cx="2175764" cy="116162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What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42901" y="4561266"/>
            <a:ext cx="2263036" cy="116162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How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2900" y="3281193"/>
            <a:ext cx="2175764" cy="1161629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Credibility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606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683</Words>
  <Application>Microsoft Office PowerPoint</Application>
  <PresentationFormat>On-screen Show (4:3)</PresentationFormat>
  <Paragraphs>165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Helvetica</vt:lpstr>
      <vt:lpstr>Helvetica Neue</vt:lpstr>
      <vt:lpstr>Default</vt:lpstr>
      <vt:lpstr>Media Relations and Social Media Engagement</vt:lpstr>
      <vt:lpstr>Today’s Presenters</vt:lpstr>
      <vt:lpstr>PowerPoint Presentation</vt:lpstr>
      <vt:lpstr>PowerPoint Presentation</vt:lpstr>
      <vt:lpstr>Media Relations</vt:lpstr>
      <vt:lpstr>Writing Effective News Releases</vt:lpstr>
      <vt:lpstr>Sample News Release</vt:lpstr>
      <vt:lpstr>Elements of a News Release</vt:lpstr>
      <vt:lpstr>Elements of a News Release</vt:lpstr>
      <vt:lpstr>Elements of a News Release</vt:lpstr>
      <vt:lpstr>Elements of a News Release</vt:lpstr>
      <vt:lpstr>Writing Effective News Releases</vt:lpstr>
      <vt:lpstr>Media Relations: Media List</vt:lpstr>
      <vt:lpstr>Media Relations: Know Your Reporters</vt:lpstr>
      <vt:lpstr>Media Relations: Schedule a Meeting</vt:lpstr>
      <vt:lpstr>Media Relations: Build a Relationship</vt:lpstr>
      <vt:lpstr>Media Relations: Honor the Relationship</vt:lpstr>
      <vt:lpstr>We’re Here To Help</vt:lpstr>
      <vt:lpstr>Social Media</vt:lpstr>
      <vt:lpstr>Social Media: By the Numbers</vt:lpstr>
      <vt:lpstr>Social Media: Pick Your Platforms</vt:lpstr>
      <vt:lpstr>Social Media: Building an Online Presence</vt:lpstr>
      <vt:lpstr>Social Media: Facebook</vt:lpstr>
      <vt:lpstr>Social Media: Content Calendar</vt:lpstr>
      <vt:lpstr>Social Media: Twitter</vt:lpstr>
      <vt:lpstr>Social Media: Advertising</vt:lpstr>
      <vt:lpstr>Social Media: Monitoring and Tracking</vt:lpstr>
      <vt:lpstr>Social Media: Sharing Content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Argiro</dc:creator>
  <cp:lastModifiedBy>Connor Siegel</cp:lastModifiedBy>
  <cp:revision>40</cp:revision>
  <cp:lastPrinted>2016-11-08T18:44:16Z</cp:lastPrinted>
  <dcterms:modified xsi:type="dcterms:W3CDTF">2017-01-19T20:18:53Z</dcterms:modified>
</cp:coreProperties>
</file>